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8" r:id="rId4"/>
    <p:sldId id="269" r:id="rId5"/>
    <p:sldId id="270" r:id="rId6"/>
    <p:sldId id="259" r:id="rId7"/>
    <p:sldId id="271" r:id="rId8"/>
    <p:sldId id="260" r:id="rId9"/>
    <p:sldId id="272" r:id="rId10"/>
    <p:sldId id="273" r:id="rId11"/>
    <p:sldId id="274" r:id="rId12"/>
    <p:sldId id="275" r:id="rId13"/>
    <p:sldId id="276" r:id="rId14"/>
    <p:sldId id="277" r:id="rId15"/>
    <p:sldId id="278" r:id="rId16"/>
    <p:sldId id="265" r:id="rId17"/>
    <p:sldId id="26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492"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6/13/2024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RESPECT YOUR ELDERS</a:t>
            </a:r>
          </a:p>
        </p:txBody>
      </p:sp>
      <p:sp>
        <p:nvSpPr>
          <p:cNvPr id="3" name="Subtitle 2"/>
          <p:cNvSpPr>
            <a:spLocks noGrp="1"/>
          </p:cNvSpPr>
          <p:nvPr>
            <p:ph type="subTitle" idx="1"/>
          </p:nvPr>
        </p:nvSpPr>
        <p:spPr/>
        <p:txBody>
          <a:bodyPr/>
          <a:lstStyle/>
          <a:p>
            <a:r>
              <a:rPr lang="en-US" dirty="0"/>
              <a:t>ELDER ABUSE IN THE FINANCIAL INDUSTRY</a:t>
            </a:r>
          </a:p>
        </p:txBody>
      </p:sp>
    </p:spTree>
    <p:extLst>
      <p:ext uri="{BB962C8B-B14F-4D97-AF65-F5344CB8AC3E}">
        <p14:creationId xmlns:p14="http://schemas.microsoft.com/office/powerpoint/2010/main" val="562855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ELDER EXPLOITATION – RECOGINIZING RED FLAGS</a:t>
            </a:r>
          </a:p>
        </p:txBody>
      </p:sp>
      <p:sp>
        <p:nvSpPr>
          <p:cNvPr id="3" name="Content Placeholder 2"/>
          <p:cNvSpPr>
            <a:spLocks noGrp="1"/>
          </p:cNvSpPr>
          <p:nvPr>
            <p:ph idx="1"/>
          </p:nvPr>
        </p:nvSpPr>
        <p:spPr/>
        <p:txBody>
          <a:bodyPr>
            <a:normAutofit fontScale="62500" lnSpcReduction="20000"/>
          </a:bodyPr>
          <a:lstStyle/>
          <a:p>
            <a:pPr marL="0" indent="0">
              <a:buNone/>
            </a:pPr>
            <a:r>
              <a:rPr lang="en-US" sz="2000" u="sng" dirty="0"/>
              <a:t>CHANGES TO ACCOUNTS AND/OR DOCUMENTATION</a:t>
            </a:r>
          </a:p>
          <a:p>
            <a:r>
              <a:rPr lang="en-US" dirty="0"/>
              <a:t>RECENT CHANGES OR ADDITIONS OF AUTHORIZED SIGNERS ON A VULNERABLE ADULT’S FINANCIAL ACCOUNT SIGNATURE CARD.</a:t>
            </a:r>
          </a:p>
          <a:p>
            <a:r>
              <a:rPr lang="en-US" dirty="0"/>
              <a:t>STATEMENTS THAT ARE BEING SENT TO AN ADDRESS OR EMAIL OTHER THAN THE VULNERABLE ADULT’S.</a:t>
            </a:r>
          </a:p>
          <a:p>
            <a:r>
              <a:rPr lang="en-US" dirty="0"/>
              <a:t>VULNERABLE ADULT HAS NO KNOWLEDGE OF A NEWLY ISSUED ATM, DEBIT, OR CREDIT CARD.</a:t>
            </a:r>
          </a:p>
          <a:p>
            <a:r>
              <a:rPr lang="en-US" dirty="0"/>
              <a:t>ABRUPT CHANGES TO, OR CONFUSION REGARDING CHANGES IN FINANCIAL/LEGAL DOCUMENTS SUCH AS POWERS OF ATTORNEY, AUTHORIZED SIGNERS, ACCOUNT BENEFICIARIES, WILLS, TRUSTS, PROPERTY TITLE, DEED, OR OTHER OWNERSHIP DOCUMENTS.</a:t>
            </a:r>
          </a:p>
          <a:p>
            <a:r>
              <a:rPr lang="en-US" dirty="0"/>
              <a:t>SUDDEN UNEXPLAINED TRANSFERS OF ASSETS, PARTICULARLY REAL PROPERTY.</a:t>
            </a:r>
          </a:p>
          <a:p>
            <a:r>
              <a:rPr lang="en-US" dirty="0"/>
              <a:t>SUDDEN APPEARANCE OF PREVIOUSLY UNIVOLVED RELATIVES CLAIMING THEIR “RIGHTS” TO A VULNERABLE ADULT’S AFFAIRS OR POSSESSION.</a:t>
            </a:r>
          </a:p>
          <a:p>
            <a:r>
              <a:rPr lang="en-US" dirty="0"/>
              <a:t>SUDDEN EVENTS OF “LOST” CHECKS OR BOOKS OF CHECKS.</a:t>
            </a:r>
          </a:p>
          <a:p>
            <a:r>
              <a:rPr lang="en-US" dirty="0"/>
              <a:t>DISCOVERY OF A VULNERABLE ADULT’S SIGNATURE BEING FORGED FOR FINANCIAL TRANSACTIONS OR FOR THE TITLES OF HIS/HER POSSESSIONS.</a:t>
            </a:r>
          </a:p>
          <a:p>
            <a:r>
              <a:rPr lang="en-US" dirty="0"/>
              <a:t>REFINANCE OF THE VULNERABLE ADULTS PROPERTY, PARTICULARLY WITH ANY SIGNIFICANT CASH OUT OR WITH THE ADDITION OF NEW OWNERS ON THE DEED, AND MOST PARTICULARLY, WITHOUT THE NEW OWNERS SHOWN AS CO-BORROWERS ON THE LOAN. </a:t>
            </a:r>
          </a:p>
          <a:p>
            <a:endParaRPr lang="en-US" dirty="0"/>
          </a:p>
        </p:txBody>
      </p:sp>
    </p:spTree>
    <p:extLst>
      <p:ext uri="{BB962C8B-B14F-4D97-AF65-F5344CB8AC3E}">
        <p14:creationId xmlns:p14="http://schemas.microsoft.com/office/powerpoint/2010/main" val="2269653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ELDER EXPLOITATION – RECOGINIZING RED FLAGS</a:t>
            </a:r>
          </a:p>
        </p:txBody>
      </p:sp>
      <p:sp>
        <p:nvSpPr>
          <p:cNvPr id="3" name="Content Placeholder 2"/>
          <p:cNvSpPr>
            <a:spLocks noGrp="1"/>
          </p:cNvSpPr>
          <p:nvPr>
            <p:ph idx="1"/>
          </p:nvPr>
        </p:nvSpPr>
        <p:spPr/>
        <p:txBody>
          <a:bodyPr>
            <a:normAutofit fontScale="92500" lnSpcReduction="10000"/>
          </a:bodyPr>
          <a:lstStyle/>
          <a:p>
            <a:pPr marL="0" indent="0">
              <a:buNone/>
            </a:pPr>
            <a:r>
              <a:rPr lang="en-US" u="sng" dirty="0"/>
              <a:t>Changes in Appearance or Demeanor</a:t>
            </a:r>
          </a:p>
          <a:p>
            <a:r>
              <a:rPr lang="en-US" dirty="0"/>
              <a:t>VULNERABLE ADULT HAS A COMPANION WHO SEEMS TO BE “CALLING THE SHOTS.”</a:t>
            </a:r>
          </a:p>
          <a:p>
            <a:r>
              <a:rPr lang="en-US" dirty="0"/>
              <a:t>CHANCE IN THE VULNERABLE ADULT’S PHYSICAL AND/OR MENTAL APPEARANCE.  FOR EXAMPLE, THE CUSTOMER MAY APPEAR UNCHARACTERISTICALLY DISHEVELED, CONFUSED, OR FORGETFUL.  THESE SIGNS COULD INDICATE SELF NEGLECT OR EARLY DEMENTIA AND THE LEAVE THE VULNERABLE ADULT OPEN FOR FINANCIAL EXPLOITATION.</a:t>
            </a:r>
          </a:p>
          <a:p>
            <a:r>
              <a:rPr lang="en-US" dirty="0"/>
              <a:t>VULNERAABLE ADULT ACKNOWLEDGED PROVIDING PERSONAL AND FINANCIAL ACCOUNT INFORMATION TO A SOLICITOR VIA TELEPHONE OR EMAIL.</a:t>
            </a:r>
          </a:p>
          <a:p>
            <a:r>
              <a:rPr lang="en-US" dirty="0"/>
              <a:t>EXCITEMENT ABOUT WINNING A LARGE PRIZE, SWEEPSTAKES, OR LOTTERY.</a:t>
            </a:r>
          </a:p>
          <a:p>
            <a:r>
              <a:rPr lang="en-US" dirty="0"/>
              <a:t>ALLEGATIONS FROM A VULNERABLE ADULT OR RELATIVE REGARDING MISSING FUNDS.</a:t>
            </a:r>
          </a:p>
          <a:p>
            <a:endParaRPr lang="en-US" dirty="0"/>
          </a:p>
        </p:txBody>
      </p:sp>
    </p:spTree>
    <p:extLst>
      <p:ext uri="{BB962C8B-B14F-4D97-AF65-F5344CB8AC3E}">
        <p14:creationId xmlns:p14="http://schemas.microsoft.com/office/powerpoint/2010/main" val="3023231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ELDER EXPLOITATION – HOW DO YOU RESPOND?</a:t>
            </a:r>
          </a:p>
        </p:txBody>
      </p:sp>
      <p:sp>
        <p:nvSpPr>
          <p:cNvPr id="3" name="Content Placeholder 2"/>
          <p:cNvSpPr>
            <a:spLocks noGrp="1"/>
          </p:cNvSpPr>
          <p:nvPr>
            <p:ph idx="1"/>
          </p:nvPr>
        </p:nvSpPr>
        <p:spPr/>
        <p:txBody>
          <a:bodyPr/>
          <a:lstStyle/>
          <a:p>
            <a:r>
              <a:rPr lang="en-US" dirty="0"/>
              <a:t>DO NOT BE AFRAID TO ASK THE CUSTOMER QUESTIONS.</a:t>
            </a:r>
          </a:p>
          <a:p>
            <a:r>
              <a:rPr lang="en-US" dirty="0"/>
              <a:t>CONTACT THE VULNERABLE ADULT’S THIRD PARTY CONTACT, IF AVAILABLE.</a:t>
            </a:r>
          </a:p>
          <a:p>
            <a:r>
              <a:rPr lang="en-US" dirty="0"/>
              <a:t>ENGAGE WITH A SUPERVISOR IF YOU FEEL UNEASY.</a:t>
            </a:r>
          </a:p>
          <a:p>
            <a:r>
              <a:rPr lang="en-US" dirty="0"/>
              <a:t>DELAY THE TRANSACTION TO PROVIDE THE VULNERABLE ADULT TIME TO REQUEST HELP.</a:t>
            </a:r>
          </a:p>
          <a:p>
            <a:r>
              <a:rPr lang="en-US" dirty="0"/>
              <a:t>ESCALATE THE TRANSACTION TO SENIOR MANAGEMENT IF NEEDED.</a:t>
            </a:r>
          </a:p>
          <a:p>
            <a:endParaRPr lang="en-US" dirty="0"/>
          </a:p>
        </p:txBody>
      </p:sp>
    </p:spTree>
    <p:extLst>
      <p:ext uri="{BB962C8B-B14F-4D97-AF65-F5344CB8AC3E}">
        <p14:creationId xmlns:p14="http://schemas.microsoft.com/office/powerpoint/2010/main" val="3199857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ELDER EXPLOITATION – HOW DO YOU REPORT?</a:t>
            </a:r>
          </a:p>
        </p:txBody>
      </p:sp>
      <p:sp>
        <p:nvSpPr>
          <p:cNvPr id="3" name="Content Placeholder 2"/>
          <p:cNvSpPr>
            <a:spLocks noGrp="1"/>
          </p:cNvSpPr>
          <p:nvPr>
            <p:ph idx="1"/>
          </p:nvPr>
        </p:nvSpPr>
        <p:spPr/>
        <p:txBody>
          <a:bodyPr/>
          <a:lstStyle/>
          <a:p>
            <a:r>
              <a:rPr lang="en-US" dirty="0"/>
              <a:t>FINANCIAL INSTITUTIONS ARE MANDATORY REPORTERS UNDER ARKANSAS LAW.</a:t>
            </a:r>
          </a:p>
          <a:p>
            <a:r>
              <a:rPr lang="en-US" dirty="0"/>
              <a:t>FOLLOW ALL FEDERAL AND STATE REQUIRED REPORTING MANDATES.</a:t>
            </a:r>
          </a:p>
          <a:p>
            <a:r>
              <a:rPr lang="en-US" dirty="0"/>
              <a:t>ENCOURAGE THE VICTIM TO ALSO CONTACT THE NATIONAL ELDER FRAUD HOTLINE.</a:t>
            </a:r>
          </a:p>
          <a:p>
            <a:endParaRPr lang="en-US" dirty="0"/>
          </a:p>
        </p:txBody>
      </p:sp>
    </p:spTree>
    <p:extLst>
      <p:ext uri="{BB962C8B-B14F-4D97-AF65-F5344CB8AC3E}">
        <p14:creationId xmlns:p14="http://schemas.microsoft.com/office/powerpoint/2010/main" val="4095741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ELDER EXPLOITATION - LEGISLATIVE UPDATE</a:t>
            </a:r>
          </a:p>
        </p:txBody>
      </p:sp>
      <p:sp>
        <p:nvSpPr>
          <p:cNvPr id="3" name="Content Placeholder 2"/>
          <p:cNvSpPr>
            <a:spLocks noGrp="1"/>
          </p:cNvSpPr>
          <p:nvPr>
            <p:ph idx="1"/>
          </p:nvPr>
        </p:nvSpPr>
        <p:spPr>
          <a:xfrm>
            <a:off x="2589212" y="2133600"/>
            <a:ext cx="9181610" cy="3777622"/>
          </a:xfrm>
        </p:spPr>
        <p:txBody>
          <a:bodyPr/>
          <a:lstStyle/>
          <a:p>
            <a:r>
              <a:rPr lang="en-US" dirty="0"/>
              <a:t>IN 2021, THE ARKANSAS GENERAL ASSEMBLY PASSED LEGISLATION WHICH SIGNIFICANTLY STRENGTHENED THE PROTECTION OF ELDERS IN THE STATE.</a:t>
            </a:r>
          </a:p>
          <a:p>
            <a:r>
              <a:rPr lang="en-US" dirty="0"/>
              <a:t>THE INTENT OF THE LEGISLATION WAS TO:</a:t>
            </a:r>
          </a:p>
          <a:p>
            <a:pPr lvl="1"/>
            <a:r>
              <a:rPr lang="en-US" dirty="0"/>
              <a:t>PROTECT VULNERABLE CONSUMERS FROM DECEPTIVE ACTS AND PRACTICES;</a:t>
            </a:r>
          </a:p>
          <a:p>
            <a:pPr lvl="1"/>
            <a:r>
              <a:rPr lang="en-US" dirty="0"/>
              <a:t>PROTECT VULNERABLE ADULTS FROM INNOVATIVE AND/OR AGGRESSIVE PRACTICES;</a:t>
            </a:r>
          </a:p>
          <a:p>
            <a:pPr lvl="1"/>
            <a:r>
              <a:rPr lang="en-US" dirty="0"/>
              <a:t>PROVIDE FINANCIAL INSTITUTIONS AND THE ATTORNEY GENERAL WITH THE TOOLS NECESSARY TO RECOGNIZE, RESPOND, AND REPORT FINANCIAL EXPLOITATION.</a:t>
            </a:r>
          </a:p>
          <a:p>
            <a:pPr lvl="1"/>
            <a:endParaRPr lang="en-US" dirty="0"/>
          </a:p>
          <a:p>
            <a:r>
              <a:rPr lang="en-US" dirty="0"/>
              <a:t>THE CITATION IS ARKANSAS CODE ANNOTATED 4-88-201, </a:t>
            </a:r>
            <a:r>
              <a:rPr lang="en-US" dirty="0" err="1"/>
              <a:t>et.seq</a:t>
            </a:r>
            <a:r>
              <a:rPr lang="en-US" dirty="0"/>
              <a:t>.</a:t>
            </a:r>
          </a:p>
          <a:p>
            <a:r>
              <a:rPr lang="en-US" dirty="0"/>
              <a:t>ACA 4-88-201 OF THE STATUTE PROVIDES CLEAR DEFINITIONS.</a:t>
            </a:r>
          </a:p>
          <a:p>
            <a:endParaRPr lang="en-US" dirty="0"/>
          </a:p>
        </p:txBody>
      </p:sp>
    </p:spTree>
    <p:extLst>
      <p:ext uri="{BB962C8B-B14F-4D97-AF65-F5344CB8AC3E}">
        <p14:creationId xmlns:p14="http://schemas.microsoft.com/office/powerpoint/2010/main" val="33594846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ELDER EXPLOITATION - LEGISLATIVE UPDATE</a:t>
            </a:r>
          </a:p>
        </p:txBody>
      </p:sp>
      <p:sp>
        <p:nvSpPr>
          <p:cNvPr id="3" name="Content Placeholder 2"/>
          <p:cNvSpPr>
            <a:spLocks noGrp="1"/>
          </p:cNvSpPr>
          <p:nvPr>
            <p:ph idx="1"/>
          </p:nvPr>
        </p:nvSpPr>
        <p:spPr>
          <a:xfrm>
            <a:off x="2589212" y="2133599"/>
            <a:ext cx="9256424" cy="4026131"/>
          </a:xfrm>
        </p:spPr>
        <p:txBody>
          <a:bodyPr>
            <a:normAutofit fontScale="85000" lnSpcReduction="20000"/>
          </a:bodyPr>
          <a:lstStyle/>
          <a:p>
            <a:r>
              <a:rPr lang="en-US" dirty="0"/>
              <a:t>THERE ARE SEVERAL SECTIONS WITHIN THE STATUTE, BUT LET’S FOCUS ON 4-88-208.</a:t>
            </a:r>
          </a:p>
          <a:p>
            <a:r>
              <a:rPr lang="en-US" dirty="0"/>
              <a:t>THE TITLE IS “FINANCIAL SERVICES PROVIDER – REFUSAL OR DELAY OF FINANCIAL TRANSACTIONS – TEMPORTARY HOLD ON FINANCIAL TRANSACTIONS.”</a:t>
            </a:r>
          </a:p>
          <a:p>
            <a:r>
              <a:rPr lang="en-US" dirty="0"/>
              <a:t>VERY, VERY POWERFUL TOOL FOR FINANCIAL INSTITUTIONS.</a:t>
            </a:r>
          </a:p>
          <a:p>
            <a:r>
              <a:rPr lang="en-US" dirty="0"/>
              <a:t>BANKS, ESPECIALLY COMMUNITY BANKS, KNOW THEIR CUSTOMERS.</a:t>
            </a:r>
          </a:p>
          <a:p>
            <a:r>
              <a:rPr lang="en-US" dirty="0"/>
              <a:t>BY VIRTUE OF THIS KNOWLEDGE AND RELATIONSHIP, BANKS HAVE OCCASION TO SEE ACTIVITY WHICH MAY SEEM OUT OF THE ORDINARY.</a:t>
            </a:r>
          </a:p>
          <a:p>
            <a:r>
              <a:rPr lang="en-US" dirty="0"/>
              <a:t>THIS STATUTE PROVIDES BANKS THE ABILITY TO REFUSE OR DELAY A TRANSACTION IF THERE IS “REASONABLE CAUSE” TO SUSPECT THAT FINANCIAL EXPLOITATION MIGHT OCCUR, HAS OCCURRED, OR IS BEING ATTEMPTED.</a:t>
            </a:r>
          </a:p>
          <a:p>
            <a:r>
              <a:rPr lang="en-US" dirty="0"/>
              <a:t>SPECIFICALLY, ARKANSAS CODE ANNOTATED 4-88-208(c)(3) PROVIDES BANKS THE ABILITY TO NOTIFY A THIRD PARTY REASONABLY ASSOCIATED WITH THE CUSTOMER, REGARDLESS OF WHETHER THE THIRD PARTY IS ON THE ACCOUNT – AS LONG AS THE INCIDENT  HAS BEEN PROPERLY REPORTED TO DEPARTMENT OF HUMAN SERVICES.</a:t>
            </a:r>
          </a:p>
          <a:p>
            <a:r>
              <a:rPr lang="en-US" dirty="0"/>
              <a:t>FINALLY, THE STATUTE PROVIDES FINANCIAL INSTITUTIONS “SAFE HARBOR” FROM CIVIL AND/OR CRIMINAL LIABILITY FOR COMPLYING WITH THE STATUTE TO PROTECT THE VULNERABLE.</a:t>
            </a:r>
          </a:p>
        </p:txBody>
      </p:sp>
    </p:spTree>
    <p:extLst>
      <p:ext uri="{BB962C8B-B14F-4D97-AF65-F5344CB8AC3E}">
        <p14:creationId xmlns:p14="http://schemas.microsoft.com/office/powerpoint/2010/main" val="19219382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45719"/>
          </a:xfrm>
        </p:spPr>
        <p:txBody>
          <a:bodyPr>
            <a:normAutofit fontScale="90000"/>
          </a:bodyPr>
          <a:lstStyle/>
          <a:p>
            <a:r>
              <a:rPr lang="en-US" dirty="0"/>
              <a:t>ELDER EXPLOITATION - SUMMARY</a:t>
            </a:r>
          </a:p>
        </p:txBody>
      </p:sp>
      <p:sp>
        <p:nvSpPr>
          <p:cNvPr id="3" name="Content Placeholder 2"/>
          <p:cNvSpPr>
            <a:spLocks noGrp="1"/>
          </p:cNvSpPr>
          <p:nvPr>
            <p:ph idx="1"/>
          </p:nvPr>
        </p:nvSpPr>
        <p:spPr>
          <a:xfrm>
            <a:off x="2589212" y="1036320"/>
            <a:ext cx="8915400" cy="4898967"/>
          </a:xfrm>
        </p:spPr>
        <p:txBody>
          <a:bodyPr>
            <a:normAutofit/>
          </a:bodyPr>
          <a:lstStyle/>
          <a:p>
            <a:pPr marL="0" indent="0" algn="ctr">
              <a:buNone/>
            </a:pPr>
            <a:endParaRPr lang="en-US" sz="1600" b="1" dirty="0"/>
          </a:p>
          <a:p>
            <a:pPr marL="0" indent="0">
              <a:buNone/>
            </a:pPr>
            <a:r>
              <a:rPr lang="en-US" sz="1600" dirty="0"/>
              <a:t>PROTECTION OF OUR ELDERS FROM FINANCIAL EXPLOITATION IS BEST ACCOMPLISHED BY USING THE “RULE OF 3 R’S.”</a:t>
            </a:r>
          </a:p>
          <a:p>
            <a:r>
              <a:rPr lang="en-US" sz="1600" dirty="0"/>
              <a:t>RECOGNIZE</a:t>
            </a:r>
          </a:p>
          <a:p>
            <a:pPr lvl="1"/>
            <a:r>
              <a:rPr lang="en-US" sz="1400" dirty="0"/>
              <a:t>UNDERSTAND WHAT ELDER EXPLOITATION IS AND HOW IT IS EFFECTUATED.</a:t>
            </a:r>
          </a:p>
          <a:p>
            <a:pPr lvl="1"/>
            <a:r>
              <a:rPr lang="en-US" sz="1400" dirty="0"/>
              <a:t>STAY AWARE AND LOOK FOR THE “RED FLAGS.” </a:t>
            </a:r>
          </a:p>
          <a:p>
            <a:r>
              <a:rPr lang="en-US" sz="1600" dirty="0"/>
              <a:t>RESPOND</a:t>
            </a:r>
          </a:p>
          <a:p>
            <a:pPr lvl="1"/>
            <a:r>
              <a:rPr lang="en-US" sz="1400" dirty="0"/>
              <a:t>CONTACT THE CUSTOMER’S TRUSTED THIRD PARTY CONTACT IF POSSIBLE.</a:t>
            </a:r>
          </a:p>
          <a:p>
            <a:pPr lvl="1"/>
            <a:r>
              <a:rPr lang="en-US" sz="1400" dirty="0"/>
              <a:t>ESCALATE THE MATTER UP TO SENIOR MANAGEMENT.</a:t>
            </a:r>
          </a:p>
          <a:p>
            <a:r>
              <a:rPr lang="en-US" sz="1600" dirty="0"/>
              <a:t>REPORT</a:t>
            </a:r>
          </a:p>
          <a:p>
            <a:pPr lvl="1"/>
            <a:r>
              <a:rPr lang="en-US" sz="1400" dirty="0"/>
              <a:t>“SEE SOMETHING – SAY SOMETHING!”</a:t>
            </a:r>
          </a:p>
          <a:p>
            <a:pPr lvl="1"/>
            <a:r>
              <a:rPr lang="en-US" sz="1400" dirty="0"/>
              <a:t>WE ARE A MANDATORY REPORTER.</a:t>
            </a:r>
          </a:p>
        </p:txBody>
      </p:sp>
    </p:spTree>
    <p:extLst>
      <p:ext uri="{BB962C8B-B14F-4D97-AF65-F5344CB8AC3E}">
        <p14:creationId xmlns:p14="http://schemas.microsoft.com/office/powerpoint/2010/main" val="3227450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036320"/>
            <a:ext cx="8915400" cy="4898967"/>
          </a:xfrm>
        </p:spPr>
        <p:txBody>
          <a:bodyPr>
            <a:normAutofit/>
          </a:bodyPr>
          <a:lstStyle/>
          <a:p>
            <a:pPr marL="0" indent="0" algn="ctr">
              <a:buNone/>
            </a:pPr>
            <a:r>
              <a:rPr lang="en-US" b="1" dirty="0"/>
              <a:t>	</a:t>
            </a:r>
          </a:p>
          <a:p>
            <a:pPr marL="0" indent="0" algn="ctr">
              <a:buNone/>
            </a:pPr>
            <a:endParaRPr lang="en-US" b="1" dirty="0"/>
          </a:p>
          <a:p>
            <a:pPr marL="0" indent="0" algn="ctr">
              <a:buNone/>
            </a:pPr>
            <a:r>
              <a:rPr lang="en-US" sz="3600" b="1" dirty="0"/>
              <a:t>THANK YOU</a:t>
            </a:r>
          </a:p>
          <a:p>
            <a:pPr marL="0" indent="0" algn="ctr">
              <a:buNone/>
            </a:pPr>
            <a:endParaRPr lang="en-US" sz="3600" b="1" dirty="0"/>
          </a:p>
          <a:p>
            <a:pPr marL="0" indent="0" algn="ctr">
              <a:buNone/>
            </a:pPr>
            <a:endParaRPr lang="en-US" sz="3600" b="1" dirty="0"/>
          </a:p>
          <a:p>
            <a:pPr marL="0" indent="0">
              <a:buNone/>
            </a:pPr>
            <a:endParaRPr lang="en-US" sz="1400" b="1" dirty="0"/>
          </a:p>
        </p:txBody>
      </p:sp>
    </p:spTree>
    <p:extLst>
      <p:ext uri="{BB962C8B-B14F-4D97-AF65-F5344CB8AC3E}">
        <p14:creationId xmlns:p14="http://schemas.microsoft.com/office/powerpoint/2010/main" val="37457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509490"/>
          </a:xfrm>
        </p:spPr>
        <p:txBody>
          <a:bodyPr>
            <a:normAutofit fontScale="90000"/>
          </a:bodyPr>
          <a:lstStyle/>
          <a:p>
            <a:r>
              <a:rPr lang="en-US" dirty="0"/>
              <a:t>ELDER ABUSE </a:t>
            </a:r>
            <a:br>
              <a:rPr lang="en-US" dirty="0"/>
            </a:br>
            <a:r>
              <a:rPr lang="en-US" dirty="0"/>
              <a:t>FINANCIAL EXPLOITATION IN ARKANSAS</a:t>
            </a:r>
            <a:br>
              <a:rPr lang="en-US" dirty="0"/>
            </a:br>
            <a:endParaRPr lang="en-US" dirty="0"/>
          </a:p>
        </p:txBody>
      </p:sp>
      <p:sp>
        <p:nvSpPr>
          <p:cNvPr id="3" name="Content Placeholder 2"/>
          <p:cNvSpPr>
            <a:spLocks noGrp="1"/>
          </p:cNvSpPr>
          <p:nvPr>
            <p:ph idx="1"/>
          </p:nvPr>
        </p:nvSpPr>
        <p:spPr>
          <a:xfrm>
            <a:off x="2589212" y="2133600"/>
            <a:ext cx="9065232" cy="3777622"/>
          </a:xfrm>
        </p:spPr>
        <p:txBody>
          <a:bodyPr/>
          <a:lstStyle/>
          <a:p>
            <a:r>
              <a:rPr lang="en-US" dirty="0"/>
              <a:t>DEFINITIONALLY, FINANCIAL EXPLOITATION IS THE ILLEGAL OR IMPROPER USE OF AN OLDER PERSON’S MONEY, PROPERTY, OR ASSETS.</a:t>
            </a:r>
          </a:p>
          <a:p>
            <a:r>
              <a:rPr lang="en-US" dirty="0"/>
              <a:t>FINANCIAL EXPLOITATION GENERALLY FALLS INTO TWO CATAGORIES</a:t>
            </a:r>
          </a:p>
          <a:p>
            <a:pPr lvl="1"/>
            <a:r>
              <a:rPr lang="en-US" dirty="0"/>
              <a:t>Theft</a:t>
            </a:r>
          </a:p>
          <a:p>
            <a:pPr lvl="1"/>
            <a:r>
              <a:rPr lang="en-US" dirty="0"/>
              <a:t>Scams</a:t>
            </a:r>
          </a:p>
        </p:txBody>
      </p:sp>
    </p:spTree>
    <p:extLst>
      <p:ext uri="{BB962C8B-B14F-4D97-AF65-F5344CB8AC3E}">
        <p14:creationId xmlns:p14="http://schemas.microsoft.com/office/powerpoint/2010/main" val="2298832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ELDER EXPLOITATION - THEFT</a:t>
            </a:r>
          </a:p>
        </p:txBody>
      </p:sp>
      <p:sp>
        <p:nvSpPr>
          <p:cNvPr id="3" name="Content Placeholder 2"/>
          <p:cNvSpPr>
            <a:spLocks noGrp="1"/>
          </p:cNvSpPr>
          <p:nvPr>
            <p:ph idx="1"/>
          </p:nvPr>
        </p:nvSpPr>
        <p:spPr/>
        <p:txBody>
          <a:bodyPr/>
          <a:lstStyle/>
          <a:p>
            <a:pPr lvl="1"/>
            <a:r>
              <a:rPr lang="en-US" dirty="0"/>
              <a:t>THEFT IS THE MOST COMMON TYPE OF ELDER EXPLOITATION.</a:t>
            </a:r>
          </a:p>
          <a:p>
            <a:pPr lvl="2"/>
            <a:r>
              <a:rPr lang="en-US" dirty="0"/>
              <a:t>STOLEN OR FORGED CHECKS</a:t>
            </a:r>
          </a:p>
          <a:p>
            <a:pPr lvl="2"/>
            <a:r>
              <a:rPr lang="en-US" dirty="0"/>
              <a:t>STEALING/DIVERTING RETIREMENT, SOCIAL SECURITY AND/OR VA BENEFITS</a:t>
            </a:r>
          </a:p>
          <a:p>
            <a:pPr lvl="2"/>
            <a:r>
              <a:rPr lang="en-US" dirty="0"/>
              <a:t>CREDIT CARD, DEBIT CARD, BANK ACCOUNT USE WITHOUT PERMISSION</a:t>
            </a:r>
          </a:p>
          <a:p>
            <a:pPr lvl="2"/>
            <a:r>
              <a:rPr lang="en-US" dirty="0"/>
              <a:t>CHANGING ACCOUNT BENEFICIARIES WITHOUT PERMISSION OR USING DURESS/DECEPTION</a:t>
            </a:r>
          </a:p>
          <a:p>
            <a:pPr lvl="2"/>
            <a:r>
              <a:rPr lang="en-US" dirty="0"/>
              <a:t>TRANSFERRING PROPERTY WITHOUT PERMISSION OR USING DURESS/DECEPTION</a:t>
            </a:r>
          </a:p>
          <a:p>
            <a:pPr lvl="2"/>
            <a:r>
              <a:rPr lang="en-US" dirty="0"/>
              <a:t>ACCESSING SAFETY DEPOSIT BOXES WITHOUT PERMISSION OR USING DURESS/DECEPTION</a:t>
            </a:r>
          </a:p>
          <a:p>
            <a:endParaRPr lang="en-US" dirty="0"/>
          </a:p>
        </p:txBody>
      </p:sp>
    </p:spTree>
    <p:extLst>
      <p:ext uri="{BB962C8B-B14F-4D97-AF65-F5344CB8AC3E}">
        <p14:creationId xmlns:p14="http://schemas.microsoft.com/office/powerpoint/2010/main" val="3370688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ELDER EXPLOITATION - SCAMS</a:t>
            </a:r>
          </a:p>
        </p:txBody>
      </p:sp>
      <p:sp>
        <p:nvSpPr>
          <p:cNvPr id="3" name="Content Placeholder 2"/>
          <p:cNvSpPr>
            <a:spLocks noGrp="1"/>
          </p:cNvSpPr>
          <p:nvPr>
            <p:ph idx="1"/>
          </p:nvPr>
        </p:nvSpPr>
        <p:spPr/>
        <p:txBody>
          <a:bodyPr/>
          <a:lstStyle/>
          <a:p>
            <a:pPr lvl="1"/>
            <a:r>
              <a:rPr lang="en-US" dirty="0"/>
              <a:t>SCAMS ARE THE SECOND TYPE OF ELDER EXPLOITATION:</a:t>
            </a:r>
          </a:p>
          <a:p>
            <a:pPr lvl="2"/>
            <a:r>
              <a:rPr lang="en-US" dirty="0"/>
              <a:t>INVESTMENT SCAMS</a:t>
            </a:r>
          </a:p>
          <a:p>
            <a:pPr lvl="2"/>
            <a:r>
              <a:rPr lang="en-US" dirty="0"/>
              <a:t>TECH REPAIR/SUPPORT SCAMS</a:t>
            </a:r>
          </a:p>
          <a:p>
            <a:pPr lvl="2"/>
            <a:r>
              <a:rPr lang="en-US" dirty="0"/>
              <a:t>GOVERNMENT IMPOSTER SCAMS</a:t>
            </a:r>
          </a:p>
          <a:p>
            <a:pPr lvl="2"/>
            <a:r>
              <a:rPr lang="en-US" dirty="0"/>
              <a:t>FAMILY EMERGENCY SCAMS</a:t>
            </a:r>
          </a:p>
          <a:p>
            <a:pPr lvl="2"/>
            <a:r>
              <a:rPr lang="en-US" dirty="0"/>
              <a:t>ROMANCE SCAMS</a:t>
            </a:r>
          </a:p>
          <a:p>
            <a:pPr lvl="2"/>
            <a:r>
              <a:rPr lang="en-US" dirty="0"/>
              <a:t>LOTTERY SCAMS</a:t>
            </a:r>
          </a:p>
          <a:p>
            <a:endParaRPr lang="en-US" dirty="0"/>
          </a:p>
        </p:txBody>
      </p:sp>
    </p:spTree>
    <p:extLst>
      <p:ext uri="{BB962C8B-B14F-4D97-AF65-F5344CB8AC3E}">
        <p14:creationId xmlns:p14="http://schemas.microsoft.com/office/powerpoint/2010/main" val="2533261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ELDER EXPLOITATION – OVERVIEW</a:t>
            </a:r>
          </a:p>
        </p:txBody>
      </p:sp>
      <p:sp>
        <p:nvSpPr>
          <p:cNvPr id="3" name="Content Placeholder 2"/>
          <p:cNvSpPr>
            <a:spLocks noGrp="1"/>
          </p:cNvSpPr>
          <p:nvPr>
            <p:ph idx="1"/>
          </p:nvPr>
        </p:nvSpPr>
        <p:spPr/>
        <p:txBody>
          <a:bodyPr/>
          <a:lstStyle/>
          <a:p>
            <a:r>
              <a:rPr lang="en-US" dirty="0"/>
              <a:t>BOTH TYPES OF FINANCIAL EXPLOITATION ARE UNLAWFUL.</a:t>
            </a:r>
          </a:p>
          <a:p>
            <a:r>
              <a:rPr lang="en-US" dirty="0"/>
              <a:t>BOTH TYPES OF FINANCIAL EXPLOITATION ARE VERY HARMFUL.</a:t>
            </a:r>
          </a:p>
          <a:p>
            <a:r>
              <a:rPr lang="en-US" dirty="0"/>
              <a:t>FINANCIAL EXPLOITATION EXCEEDS $1.5 BILLION ANNUALLY.</a:t>
            </a:r>
          </a:p>
          <a:p>
            <a:pPr lvl="1"/>
            <a:r>
              <a:rPr lang="en-US" dirty="0"/>
              <a:t>THE AVERAGE IMPACT TO A VICTIM IS APPROXIMATELY $35,000.</a:t>
            </a:r>
          </a:p>
          <a:p>
            <a:pPr lvl="1"/>
            <a:r>
              <a:rPr lang="en-US" dirty="0"/>
              <a:t>FINANCIAL EXPLOITATION CONTINUES TO INCREASE EVERY YEAR.</a:t>
            </a:r>
          </a:p>
          <a:p>
            <a:pPr lvl="1"/>
            <a:r>
              <a:rPr lang="en-US" dirty="0"/>
              <a:t>THE FBI REPORTED THAT BETWEEN 2021 AND 2022, THERE WAS AN 84% INCREASE.</a:t>
            </a:r>
          </a:p>
          <a:p>
            <a:endParaRPr lang="en-US" dirty="0"/>
          </a:p>
        </p:txBody>
      </p:sp>
    </p:spTree>
    <p:extLst>
      <p:ext uri="{BB962C8B-B14F-4D97-AF65-F5344CB8AC3E}">
        <p14:creationId xmlns:p14="http://schemas.microsoft.com/office/powerpoint/2010/main" val="356034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45719"/>
          </a:xfrm>
        </p:spPr>
        <p:txBody>
          <a:bodyPr>
            <a:normAutofit fontScale="90000"/>
          </a:bodyPr>
          <a:lstStyle/>
          <a:p>
            <a:r>
              <a:rPr lang="en-US" dirty="0"/>
              <a:t>ELDER EXPLOITATION – IMPACT ON ELDERS</a:t>
            </a:r>
            <a:br>
              <a:rPr lang="en-US" dirty="0"/>
            </a:br>
            <a:endParaRPr lang="en-US" dirty="0"/>
          </a:p>
        </p:txBody>
      </p:sp>
      <p:sp>
        <p:nvSpPr>
          <p:cNvPr id="3" name="Content Placeholder 2"/>
          <p:cNvSpPr>
            <a:spLocks noGrp="1"/>
          </p:cNvSpPr>
          <p:nvPr>
            <p:ph idx="1"/>
          </p:nvPr>
        </p:nvSpPr>
        <p:spPr>
          <a:xfrm>
            <a:off x="2592925" y="1728298"/>
            <a:ext cx="8915400" cy="5248102"/>
          </a:xfrm>
        </p:spPr>
        <p:txBody>
          <a:bodyPr>
            <a:normAutofit/>
          </a:bodyPr>
          <a:lstStyle/>
          <a:p>
            <a:r>
              <a:rPr lang="en-US" dirty="0"/>
              <a:t>MONETARY LOSS</a:t>
            </a:r>
          </a:p>
          <a:p>
            <a:r>
              <a:rPr lang="en-US" dirty="0"/>
              <a:t>LOSS OF HOME AND/OR INDEPENDENCE.</a:t>
            </a:r>
          </a:p>
          <a:p>
            <a:r>
              <a:rPr lang="en-US" dirty="0"/>
              <a:t>PSYCHOLOGICAL HARM: FEAR, SHAME, ANXIETY, AND/OR DEPRESSION.</a:t>
            </a:r>
          </a:p>
          <a:p>
            <a:r>
              <a:rPr lang="en-US" dirty="0"/>
              <a:t>INABILITY TO CONTINUE THEIR NORMAL STANDARD OF LIVING.</a:t>
            </a:r>
          </a:p>
          <a:p>
            <a:pPr lvl="2"/>
            <a:endParaRPr lang="en-US" dirty="0"/>
          </a:p>
        </p:txBody>
      </p:sp>
    </p:spTree>
    <p:extLst>
      <p:ext uri="{BB962C8B-B14F-4D97-AF65-F5344CB8AC3E}">
        <p14:creationId xmlns:p14="http://schemas.microsoft.com/office/powerpoint/2010/main" val="1785037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ELDER EXPLOITATION – WHY ARE ELDERS EXPLOITED? </a:t>
            </a:r>
          </a:p>
        </p:txBody>
      </p:sp>
      <p:sp>
        <p:nvSpPr>
          <p:cNvPr id="3" name="Content Placeholder 2"/>
          <p:cNvSpPr>
            <a:spLocks noGrp="1"/>
          </p:cNvSpPr>
          <p:nvPr>
            <p:ph idx="1"/>
          </p:nvPr>
        </p:nvSpPr>
        <p:spPr/>
        <p:txBody>
          <a:bodyPr/>
          <a:lstStyle/>
          <a:p>
            <a:pPr lvl="1"/>
            <a:r>
              <a:rPr lang="en-US" dirty="0"/>
              <a:t>THE MAJORITY OF WEALTH LIES WITH OUR SENIORS IN THE FORM OF THEIR LIFE SAVINGS FROM WORK, RETIREMENT ACCOUNTS, AND INVESTMENTS.</a:t>
            </a:r>
          </a:p>
          <a:p>
            <a:pPr lvl="1"/>
            <a:r>
              <a:rPr lang="en-US" dirty="0"/>
              <a:t>THE OLDER GENERATION WHO HOLDS THIS WEALTH HAS SPECIFIC VULNERABILITIES:</a:t>
            </a:r>
          </a:p>
          <a:p>
            <a:pPr lvl="2"/>
            <a:r>
              <a:rPr lang="en-US" dirty="0"/>
              <a:t>GENTLE AND TRUSTING DISPOSITION.</a:t>
            </a:r>
          </a:p>
          <a:p>
            <a:pPr lvl="2"/>
            <a:r>
              <a:rPr lang="en-US" dirty="0"/>
              <a:t>LACK OF INFORMATION ABOUT ELDER EXPLOITATION.</a:t>
            </a:r>
          </a:p>
          <a:p>
            <a:pPr lvl="2"/>
            <a:r>
              <a:rPr lang="en-US" dirty="0"/>
              <a:t>AGE RELATED COGNITIVE IMPAIRMENT/DEMENTIA.</a:t>
            </a:r>
          </a:p>
          <a:p>
            <a:pPr lvl="2"/>
            <a:r>
              <a:rPr lang="en-US" dirty="0"/>
              <a:t>DEPENDENCE UPON OTHERS.</a:t>
            </a:r>
          </a:p>
          <a:p>
            <a:pPr lvl="2"/>
            <a:r>
              <a:rPr lang="en-US" dirty="0"/>
              <a:t>UNFAMILIAR WITH TECHNOLOGY.</a:t>
            </a:r>
          </a:p>
          <a:p>
            <a:pPr lvl="2"/>
            <a:r>
              <a:rPr lang="en-US" dirty="0"/>
              <a:t>VULNERABILITY DUE TO SOCIAL ISOLATION – PANDEMIC.</a:t>
            </a:r>
          </a:p>
          <a:p>
            <a:pPr lvl="2"/>
            <a:r>
              <a:rPr lang="en-US" dirty="0"/>
              <a:t>DIFFICULT ECONOMY.</a:t>
            </a:r>
          </a:p>
          <a:p>
            <a:endParaRPr lang="en-US" dirty="0"/>
          </a:p>
        </p:txBody>
      </p:sp>
    </p:spTree>
    <p:extLst>
      <p:ext uri="{BB962C8B-B14F-4D97-AF65-F5344CB8AC3E}">
        <p14:creationId xmlns:p14="http://schemas.microsoft.com/office/powerpoint/2010/main" val="2454119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45719"/>
          </a:xfrm>
        </p:spPr>
        <p:txBody>
          <a:bodyPr>
            <a:normAutofit fontScale="90000"/>
          </a:bodyPr>
          <a:lstStyle/>
          <a:p>
            <a:r>
              <a:rPr lang="en-US" dirty="0"/>
              <a:t>ELDER EXPLOITATION – HOW DO YOU RECOGNIZE EXPLOITATION?</a:t>
            </a:r>
          </a:p>
        </p:txBody>
      </p:sp>
      <p:sp>
        <p:nvSpPr>
          <p:cNvPr id="3" name="Content Placeholder 2"/>
          <p:cNvSpPr>
            <a:spLocks noGrp="1"/>
          </p:cNvSpPr>
          <p:nvPr>
            <p:ph idx="1"/>
          </p:nvPr>
        </p:nvSpPr>
        <p:spPr>
          <a:xfrm>
            <a:off x="2424455" y="1695347"/>
            <a:ext cx="8915400" cy="4898967"/>
          </a:xfrm>
        </p:spPr>
        <p:txBody>
          <a:bodyPr>
            <a:normAutofit/>
          </a:bodyPr>
          <a:lstStyle/>
          <a:p>
            <a:r>
              <a:rPr lang="en-US" dirty="0"/>
              <a:t>OUR INSTITUTION HAS TRAINING AND A VERY SPECIFIC POLICY ON ELDER FINANCIAL EXPLOITATION.</a:t>
            </a:r>
          </a:p>
          <a:p>
            <a:r>
              <a:rPr lang="en-US" dirty="0"/>
              <a:t>WITH RESPECT TO OUR APPROACH TO PREVENTING EXPLOITATION, OUR TEAM IS TRAINED TO USE THE FOLLOWING “RED FLAGS” DURING CUSTOMER INTERACTIONS.</a:t>
            </a:r>
          </a:p>
          <a:p>
            <a:pPr lvl="1"/>
            <a:r>
              <a:rPr lang="en-US" dirty="0"/>
              <a:t>THESE FALL WITHIN THREE (3) GENERAL CATEGORIES TO PROVIDE A MORE OBJECTIVE OPINION OF WHAT IS TRULY OCCURRING.</a:t>
            </a:r>
          </a:p>
          <a:p>
            <a:pPr lvl="2"/>
            <a:r>
              <a:rPr lang="en-US" dirty="0"/>
              <a:t>CHANGES IN SPENDING AND TRANSACTION PATTERNS</a:t>
            </a:r>
          </a:p>
          <a:p>
            <a:pPr lvl="2"/>
            <a:r>
              <a:rPr lang="en-US" dirty="0"/>
              <a:t>CHANGES TO ACCOUNTS AND/OR DOCUMENTATION</a:t>
            </a:r>
          </a:p>
          <a:p>
            <a:pPr lvl="2"/>
            <a:r>
              <a:rPr lang="en-US" dirty="0"/>
              <a:t>CHANGES IN APPEARANCE OR DEMEANOR</a:t>
            </a:r>
          </a:p>
          <a:p>
            <a:pPr marL="914400" lvl="2" indent="0">
              <a:buNone/>
            </a:pPr>
            <a:endParaRPr lang="en-US" dirty="0"/>
          </a:p>
          <a:p>
            <a:pPr lvl="2"/>
            <a:endParaRPr lang="en-US" dirty="0"/>
          </a:p>
          <a:p>
            <a:pPr lvl="2"/>
            <a:endParaRPr lang="en-US" dirty="0"/>
          </a:p>
          <a:p>
            <a:pPr lvl="2"/>
            <a:endParaRPr lang="en-US" dirty="0"/>
          </a:p>
        </p:txBody>
      </p:sp>
    </p:spTree>
    <p:extLst>
      <p:ext uri="{BB962C8B-B14F-4D97-AF65-F5344CB8AC3E}">
        <p14:creationId xmlns:p14="http://schemas.microsoft.com/office/powerpoint/2010/main" val="747902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ELDER EXPLOITATION – RECOGINIZING RED FLAGS</a:t>
            </a:r>
          </a:p>
        </p:txBody>
      </p:sp>
      <p:sp>
        <p:nvSpPr>
          <p:cNvPr id="3" name="Content Placeholder 2"/>
          <p:cNvSpPr>
            <a:spLocks noGrp="1"/>
          </p:cNvSpPr>
          <p:nvPr>
            <p:ph idx="1"/>
          </p:nvPr>
        </p:nvSpPr>
        <p:spPr>
          <a:xfrm>
            <a:off x="2589211" y="1756719"/>
            <a:ext cx="9265037" cy="5101281"/>
          </a:xfrm>
        </p:spPr>
        <p:txBody>
          <a:bodyPr>
            <a:normAutofit fontScale="32500" lnSpcReduction="20000"/>
          </a:bodyPr>
          <a:lstStyle/>
          <a:p>
            <a:pPr marL="0" indent="0">
              <a:buNone/>
            </a:pPr>
            <a:r>
              <a:rPr lang="en-US" sz="3200" u="sng" dirty="0"/>
              <a:t>CHANGES IN SPENDING AND TRANSACTION PATTERNS</a:t>
            </a:r>
          </a:p>
          <a:p>
            <a:r>
              <a:rPr lang="en-US" sz="3200" dirty="0"/>
              <a:t>A SET OF “OUT-OF-SYNC” CHECK NUMBERS.</a:t>
            </a:r>
          </a:p>
          <a:p>
            <a:r>
              <a:rPr lang="en-US" sz="3200" dirty="0"/>
              <a:t>UNUSUAL REQUESTS FOR TEMPORARY CHECKS.</a:t>
            </a:r>
          </a:p>
          <a:p>
            <a:r>
              <a:rPr lang="en-US" sz="3200" dirty="0"/>
              <a:t>A SUDDEN FLURRY OF “BOUNCED” CHECKS AND OVERDRAFT FEES.</a:t>
            </a:r>
          </a:p>
          <a:p>
            <a:r>
              <a:rPr lang="en-US" sz="3200" dirty="0"/>
              <a:t>TRANSACTION REVIEW SHOWS MULTIPLE SMALL DOLLAR CHECKS POSTING TO THE SENIOR’S ACCOUNT IN THE SAME MONTH.  THIS COULD BE INDICATIVE OF TELEMARKETING OR CHARITIY </a:t>
            </a:r>
          </a:p>
          <a:p>
            <a:r>
              <a:rPr lang="en-US" sz="3200" dirty="0"/>
              <a:t>LARGE WITHDRAWALS FROM A PREVIOUSLY INACTIVE CHECKING OR CREDIT ACCOUNT OR A NEW JOINT ACCOUNT.</a:t>
            </a:r>
          </a:p>
          <a:p>
            <a:r>
              <a:rPr lang="en-US" sz="3200" dirty="0"/>
              <a:t>ACCOUNT USE SHORTLY AFTER THE ADDITION OF A NEW AUTHORIZED SIGNER.</a:t>
            </a:r>
          </a:p>
          <a:p>
            <a:r>
              <a:rPr lang="en-US" sz="3200" dirty="0"/>
              <a:t>ABRUPT INCREASES IN CREDIT OR DEBIT CARD ACTIVITY.</a:t>
            </a:r>
          </a:p>
          <a:p>
            <a:r>
              <a:rPr lang="en-US" sz="3200" dirty="0"/>
              <a:t>SUDDEN APPEARANCE OF CREDIT CARD BALANCES OR ATM/DEBIT CARD PURCHASES WITH NO PRIOR HISTORY OF SUCH PREVIOUS USE.</a:t>
            </a:r>
          </a:p>
          <a:p>
            <a:r>
              <a:rPr lang="en-US" sz="3200" dirty="0"/>
              <a:t>WITHDRAWALS OR PURCHASES USING ATM OR DEBIT CARDS THAT ARE REPETITIVE OVER A SHORT PERIOD OF TIME.</a:t>
            </a:r>
          </a:p>
          <a:p>
            <a:r>
              <a:rPr lang="en-US" sz="3200" dirty="0"/>
              <a:t>WITHDRAWALS OR PURCHASES USING ATM OR DEBIT CARDS THAT ARE INCONSISTENT WITH PRIOR USAGED PATTERNS OR TIMES (e.g. LATE NIGHT OR VERY EARLY MORNING WITHDRAWALS AT ATM’S AT DISTANT LOCATIONS BY CUSTOMERS WHO DO NOT DRIVE OR ARE HOME BOUND.)</a:t>
            </a:r>
          </a:p>
          <a:p>
            <a:r>
              <a:rPr lang="en-US" sz="3200" dirty="0"/>
              <a:t>WITHDRAWALS OR PURCHASES USING ATM OR DEBIT CARDS THAT ARE USED SHORTLY AFTER THE ADDITION OF A NEWLY AUTHORIZED SIGNER.</a:t>
            </a:r>
          </a:p>
          <a:p>
            <a:r>
              <a:rPr lang="en-US" sz="3200" dirty="0"/>
              <a:t>UNEXPLAINED DISAPPEARANCE OF FUNDS OR VALUABLE POSSESSIONS, SUCH AS SAFETY DEPOSIT BOX ITEMS.</a:t>
            </a:r>
          </a:p>
          <a:p>
            <a:r>
              <a:rPr lang="en-US" sz="3200" dirty="0"/>
              <a:t>VULNERABLE ADULT APPEARS CONFUSED ABOUT THE ACCOUNT BALANCES OR TRANSACTIONS ON HIS/HER ACCOUNT.</a:t>
            </a:r>
          </a:p>
          <a:p>
            <a:r>
              <a:rPr lang="en-US" sz="3200" dirty="0"/>
              <a:t>A CAREGIVER APPEARS TO BE GETTING PAID TOO MUCH OR TOO OFTEN.</a:t>
            </a:r>
          </a:p>
          <a:p>
            <a:r>
              <a:rPr lang="en-US" sz="3200" dirty="0"/>
              <a:t>SIGNIFICANT INCREASES IN THE MONTHLY EXPENSES PAID WHICH MAY INDICATED THAT EXPENSES FOR PERSONS OTHER THAN THE CUSTOMER ARE BEING PAID FROM THE ACCOUNT.</a:t>
            </a:r>
          </a:p>
          <a:p>
            <a:r>
              <a:rPr lang="en-US" sz="3200" dirty="0"/>
              <a:t>SUDDEN CHANGES IN ACCOUNTS OR PRACTICES, SUCH AS UNEXPLAINED WITHDRAWALS OR LARGE SUMS OF MONEY, PARTICULARLY WITH A VULNERABLE PERSON WHO IS ESCORTED BY ANOTHER (e.g. CAREGIVER, FAMILY MEMBER, “FRIEND”) WHO APPEARS TO BE DIRECTING THE CUSTOMER OR CHANGING THE ACTIVITY.</a:t>
            </a:r>
          </a:p>
          <a:p>
            <a:endParaRPr lang="en-US" dirty="0"/>
          </a:p>
          <a:p>
            <a:endParaRPr lang="en-US" dirty="0"/>
          </a:p>
          <a:p>
            <a:endParaRPr lang="en-US" dirty="0"/>
          </a:p>
        </p:txBody>
      </p:sp>
    </p:spTree>
    <p:extLst>
      <p:ext uri="{BB962C8B-B14F-4D97-AF65-F5344CB8AC3E}">
        <p14:creationId xmlns:p14="http://schemas.microsoft.com/office/powerpoint/2010/main" val="310389792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1009</TotalTime>
  <Words>1531</Words>
  <Application>Microsoft Office PowerPoint</Application>
  <PresentationFormat>Widescreen</PresentationFormat>
  <Paragraphs>135</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Century Gothic</vt:lpstr>
      <vt:lpstr>Wingdings 3</vt:lpstr>
      <vt:lpstr>Wisp</vt:lpstr>
      <vt:lpstr>RESPECT YOUR ELDERS</vt:lpstr>
      <vt:lpstr>ELDER ABUSE  FINANCIAL EXPLOITATION IN ARKANSAS </vt:lpstr>
      <vt:lpstr>ELDER EXPLOITATION - THEFT</vt:lpstr>
      <vt:lpstr>ELDER EXPLOITATION - SCAMS</vt:lpstr>
      <vt:lpstr>ELDER EXPLOITATION – OVERVIEW</vt:lpstr>
      <vt:lpstr>ELDER EXPLOITATION – IMPACT ON ELDERS </vt:lpstr>
      <vt:lpstr>ELDER EXPLOITATION – WHY ARE ELDERS EXPLOITED? </vt:lpstr>
      <vt:lpstr>ELDER EXPLOITATION – HOW DO YOU RECOGNIZE EXPLOITATION?</vt:lpstr>
      <vt:lpstr>ELDER EXPLOITATION – RECOGINIZING RED FLAGS</vt:lpstr>
      <vt:lpstr>ELDER EXPLOITATION – RECOGINIZING RED FLAGS</vt:lpstr>
      <vt:lpstr>ELDER EXPLOITATION – RECOGINIZING RED FLAGS</vt:lpstr>
      <vt:lpstr>ELDER EXPLOITATION – HOW DO YOU RESPOND?</vt:lpstr>
      <vt:lpstr>ELDER EXPLOITATION – HOW DO YOU REPORT?</vt:lpstr>
      <vt:lpstr>ELDER EXPLOITATION - LEGISLATIVE UPDATE</vt:lpstr>
      <vt:lpstr>ELDER EXPLOITATION - LEGISLATIVE UPDATE</vt:lpstr>
      <vt:lpstr>ELDER EXPLOITATION - SUMMARY</vt:lpstr>
      <vt:lpstr>PowerPoint Presentation</vt:lpstr>
    </vt:vector>
  </TitlesOfParts>
  <Company>Farmers &amp; Merchants Bank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RESPECT YOUR ELDERS</dc:title>
  <dc:creator>Brad Chambless</dc:creator>
  <cp:lastModifiedBy>Peggy Hooper</cp:lastModifiedBy>
  <cp:revision>33</cp:revision>
  <dcterms:created xsi:type="dcterms:W3CDTF">2023-08-04T15:11:47Z</dcterms:created>
  <dcterms:modified xsi:type="dcterms:W3CDTF">2024-06-13T12:56:14Z</dcterms:modified>
</cp:coreProperties>
</file>